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6" r:id="rId4"/>
    <p:sldId id="269" r:id="rId5"/>
    <p:sldId id="265" r:id="rId6"/>
    <p:sldId id="264" r:id="rId7"/>
    <p:sldId id="261" r:id="rId8"/>
    <p:sldId id="259" r:id="rId9"/>
    <p:sldId id="263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D4E8"/>
    <a:srgbClr val="014C82"/>
    <a:srgbClr val="7475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56" autoAdjust="0"/>
    <p:restoredTop sz="94660"/>
  </p:normalViewPr>
  <p:slideViewPr>
    <p:cSldViewPr snapToGrid="0">
      <p:cViewPr varScale="1">
        <p:scale>
          <a:sx n="94" d="100"/>
          <a:sy n="94" d="100"/>
        </p:scale>
        <p:origin x="80" y="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gif>
</file>

<file path=ppt/media/image11.jp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116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214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19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150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525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450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638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651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899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245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219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22792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4C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8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C97F94-8879-4A52-BF70-54A7209BBB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Send text to &lt;palm beach county 3-1-1&gt;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31F438-450E-4C0C-B6D3-EEE00D524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r>
              <a:rPr lang="en-US" sz="1900" dirty="0">
                <a:solidFill>
                  <a:srgbClr val="014C8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Streamlining the public works request process</a:t>
            </a:r>
          </a:p>
        </p:txBody>
      </p:sp>
      <p:sp>
        <p:nvSpPr>
          <p:cNvPr id="27" name="Rectangle 22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EAED61-41C8-D645-84A9-CC384C0B0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9789" y="457200"/>
            <a:ext cx="8426118" cy="6019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310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0DB387EB-3E50-4E85-BAFE-C24FAB4CBF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2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bg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F4B17-101A-497E-9D92-6E6C72436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797" y="1884639"/>
            <a:ext cx="3703320" cy="15886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200" b="1" dirty="0">
                <a:solidFill>
                  <a:srgbClr val="BAD4E8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Thank you.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FA8E04-B6A2-4DBB-BCA9-F911846D332E}"/>
              </a:ext>
            </a:extLst>
          </p:cNvPr>
          <p:cNvSpPr txBox="1"/>
          <p:nvPr/>
        </p:nvSpPr>
        <p:spPr>
          <a:xfrm>
            <a:off x="7889065" y="3945249"/>
            <a:ext cx="3403426" cy="7388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</a:pPr>
            <a:endParaRPr lang="en-US" sz="1600" b="1" cap="all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99240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77F2BB43-1E8B-40A7-9733-9AEE76BFE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F2499BD-C67D-4CD4-9747-4DCC7EF1F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0D02CAC-A533-4E24-84A6-B3171E16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4DBAF48-B17B-4AA7-9E99-4EC0C9905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05B95508-BB7A-4EFC-9E9A-9FD27B8EEA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D7E6CF91-AB8C-4B0D-831B-A6438AD24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067E0F0-A82F-4C3F-9F47-C29120130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CB5B426-261C-4C95-BA3F-175E918CB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Picture 6" descr="A person standing in front of a building&#10;&#10;Description automatically generated">
            <a:extLst>
              <a:ext uri="{FF2B5EF4-FFF2-40B4-BE49-F238E27FC236}">
                <a16:creationId xmlns:a16="http://schemas.microsoft.com/office/drawing/2014/main" id="{FBF10DBB-110B-4965-A3DC-BA086A53D6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18" r="3" b="3"/>
          <a:stretch/>
        </p:blipFill>
        <p:spPr>
          <a:xfrm>
            <a:off x="446533" y="641102"/>
            <a:ext cx="3703322" cy="3465902"/>
          </a:xfrm>
          <a:prstGeom prst="rect">
            <a:avLst/>
          </a:prstGeom>
        </p:spPr>
      </p:pic>
      <p:pic>
        <p:nvPicPr>
          <p:cNvPr id="4" name="Picture 3" descr="A house that is parked on the side of the street&#10;&#10;Description automatically generated">
            <a:extLst>
              <a:ext uri="{FF2B5EF4-FFF2-40B4-BE49-F238E27FC236}">
                <a16:creationId xmlns:a16="http://schemas.microsoft.com/office/drawing/2014/main" id="{9ABD0F79-DE2A-405A-A807-03911584B9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6" r="-1" b="26075"/>
          <a:stretch/>
        </p:blipFill>
        <p:spPr>
          <a:xfrm>
            <a:off x="4241830" y="641102"/>
            <a:ext cx="7496845" cy="3465902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1A255389-FA8A-4C1B-B5A5-E49A13CDF6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199467"/>
            <a:ext cx="11296733" cy="219109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6D8E9B0E-9F13-4C85-9EF6-E63B82569F70}"/>
              </a:ext>
            </a:extLst>
          </p:cNvPr>
          <p:cNvSpPr txBox="1">
            <a:spLocks/>
          </p:cNvSpPr>
          <p:nvPr/>
        </p:nvSpPr>
        <p:spPr>
          <a:xfrm>
            <a:off x="444333" y="4334837"/>
            <a:ext cx="11130407" cy="11408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sz="36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3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streamlining</a:t>
            </a:r>
            <a:r>
              <a:rPr lang="en-US" sz="36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the public works process </a:t>
            </a:r>
          </a:p>
        </p:txBody>
      </p:sp>
    </p:spTree>
    <p:extLst>
      <p:ext uri="{BB962C8B-B14F-4D97-AF65-F5344CB8AC3E}">
        <p14:creationId xmlns:p14="http://schemas.microsoft.com/office/powerpoint/2010/main" val="452025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55">
            <a:extLst>
              <a:ext uri="{FF2B5EF4-FFF2-40B4-BE49-F238E27FC236}">
                <a16:creationId xmlns:a16="http://schemas.microsoft.com/office/drawing/2014/main" id="{77F2BB43-1E8B-40A7-9733-9AEE76BFE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3" name="Rectangle 57">
            <a:extLst>
              <a:ext uri="{FF2B5EF4-FFF2-40B4-BE49-F238E27FC236}">
                <a16:creationId xmlns:a16="http://schemas.microsoft.com/office/drawing/2014/main" id="{2F2499BD-C67D-4CD4-9747-4DCC7EF1F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4" name="Rectangle 59">
            <a:extLst>
              <a:ext uri="{FF2B5EF4-FFF2-40B4-BE49-F238E27FC236}">
                <a16:creationId xmlns:a16="http://schemas.microsoft.com/office/drawing/2014/main" id="{80D02CAC-A533-4E24-84A6-B3171E16A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5" name="Rectangle 61">
            <a:extLst>
              <a:ext uri="{FF2B5EF4-FFF2-40B4-BE49-F238E27FC236}">
                <a16:creationId xmlns:a16="http://schemas.microsoft.com/office/drawing/2014/main" id="{44DBAF48-B17B-4AA7-9E99-4EC0C99058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76" name="Rectangle 63">
            <a:extLst>
              <a:ext uri="{FF2B5EF4-FFF2-40B4-BE49-F238E27FC236}">
                <a16:creationId xmlns:a16="http://schemas.microsoft.com/office/drawing/2014/main" id="{C946306D-5ADD-463A-949A-DEEBA39D7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65">
            <a:extLst>
              <a:ext uri="{FF2B5EF4-FFF2-40B4-BE49-F238E27FC236}">
                <a16:creationId xmlns:a16="http://schemas.microsoft.com/office/drawing/2014/main" id="{A473A035-1F9A-4381-AC96-683CD2DF5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5422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8" name="Rectangle 67">
            <a:extLst>
              <a:ext uri="{FF2B5EF4-FFF2-40B4-BE49-F238E27FC236}">
                <a16:creationId xmlns:a16="http://schemas.microsoft.com/office/drawing/2014/main" id="{CF4ED641-0671-4D88-92E6-026A8C9F1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4341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7A02EF2F-E7B1-40FC-885B-C4D89902B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9CD6FE-BD24-4BB4-975D-4D07D5845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93" b="3153"/>
          <a:stretch/>
        </p:blipFill>
        <p:spPr>
          <a:xfrm>
            <a:off x="446534" y="599724"/>
            <a:ext cx="5614416" cy="3547872"/>
          </a:xfrm>
          <a:prstGeom prst="rect">
            <a:avLst/>
          </a:prstGeom>
        </p:spPr>
      </p:pic>
      <p:pic>
        <p:nvPicPr>
          <p:cNvPr id="3" name="Picture 2" descr="A picture containing outdoor, building, sitting, cat&#10;&#10;Description automatically generated">
            <a:extLst>
              <a:ext uri="{FF2B5EF4-FFF2-40B4-BE49-F238E27FC236}">
                <a16:creationId xmlns:a16="http://schemas.microsoft.com/office/drawing/2014/main" id="{91697E59-7B0F-405C-8512-1A41A893F0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1" r="3" b="8097"/>
          <a:stretch/>
        </p:blipFill>
        <p:spPr>
          <a:xfrm>
            <a:off x="6116658" y="599724"/>
            <a:ext cx="5626608" cy="3547872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9180D5DB-9658-40A6-A418-7C6998222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199467"/>
            <a:ext cx="11296733" cy="219109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6D8E9B0E-9F13-4C85-9EF6-E63B82569F70}"/>
              </a:ext>
            </a:extLst>
          </p:cNvPr>
          <p:cNvSpPr txBox="1">
            <a:spLocks/>
          </p:cNvSpPr>
          <p:nvPr/>
        </p:nvSpPr>
        <p:spPr>
          <a:xfrm>
            <a:off x="444333" y="4319752"/>
            <a:ext cx="11130407" cy="115595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sz="36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32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streamlining</a:t>
            </a:r>
            <a:r>
              <a:rPr lang="en-US" sz="36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the public works process </a:t>
            </a:r>
          </a:p>
        </p:txBody>
      </p:sp>
    </p:spTree>
    <p:extLst>
      <p:ext uri="{BB962C8B-B14F-4D97-AF65-F5344CB8AC3E}">
        <p14:creationId xmlns:p14="http://schemas.microsoft.com/office/powerpoint/2010/main" val="3328789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E1FAF-9A7E-42ED-A108-35D909ABA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engineering and public works office of Palm beach county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oversees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93981-CCD6-4DE8-AD08-A6E31AA72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098" y="2340868"/>
            <a:ext cx="11029615" cy="3634486"/>
          </a:xfrm>
        </p:spPr>
        <p:txBody>
          <a:bodyPr>
            <a:noAutofit/>
          </a:bodyPr>
          <a:lstStyle/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3,500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lane miles of roadway </a:t>
            </a:r>
          </a:p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2,250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miles of sidewalk </a:t>
            </a:r>
          </a:p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2,500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acres of mowing </a:t>
            </a:r>
          </a:p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40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miles of </a:t>
            </a:r>
            <a:r>
              <a:rPr lang="en-US" sz="2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shellrock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roads </a:t>
            </a:r>
          </a:p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3.5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miles of drainage canals/ditches </a:t>
            </a:r>
          </a:p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Approximately 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300 bridges</a:t>
            </a: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Guardrails throughout the county road system</a:t>
            </a:r>
          </a:p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1,254 traffic signals </a:t>
            </a:r>
          </a:p>
        </p:txBody>
      </p:sp>
    </p:spTree>
    <p:extLst>
      <p:ext uri="{BB962C8B-B14F-4D97-AF65-F5344CB8AC3E}">
        <p14:creationId xmlns:p14="http://schemas.microsoft.com/office/powerpoint/2010/main" val="23935682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26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3" name="Rectangle 28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4" name="Rectangle 30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5" name="Rectangle 32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56" name="Rectangle 34">
            <a:extLst>
              <a:ext uri="{FF2B5EF4-FFF2-40B4-BE49-F238E27FC236}">
                <a16:creationId xmlns:a16="http://schemas.microsoft.com/office/drawing/2014/main" id="{386191B5-2583-4B3E-B008-3E5A37614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36">
            <a:extLst>
              <a:ext uri="{FF2B5EF4-FFF2-40B4-BE49-F238E27FC236}">
                <a16:creationId xmlns:a16="http://schemas.microsoft.com/office/drawing/2014/main" id="{295C4DB5-1B45-490F-A51B-23C9B9A433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8" name="Rectangle 38">
            <a:extLst>
              <a:ext uri="{FF2B5EF4-FFF2-40B4-BE49-F238E27FC236}">
                <a16:creationId xmlns:a16="http://schemas.microsoft.com/office/drawing/2014/main" id="{63C20DDE-67DF-47CA-B658-875EA5D81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2B4ED93-D6A4-4A1D-9CA7-A0549AB6D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9C7CFDB-8577-4539-8795-F8B34A307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F4B17-101A-497E-9D92-6E6C72436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7982" y="242326"/>
            <a:ext cx="3437594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Municipalities </a:t>
            </a:r>
            <a:br>
              <a:rPr lang="en-US" sz="3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3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 palm beach county</a:t>
            </a:r>
            <a:endParaRPr lang="en-US" sz="2600" dirty="0">
              <a:solidFill>
                <a:srgbClr val="FFFF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5" name="Picture 24" descr="A close up of a map&#10;&#10;Description automatically generated">
            <a:extLst>
              <a:ext uri="{FF2B5EF4-FFF2-40B4-BE49-F238E27FC236}">
                <a16:creationId xmlns:a16="http://schemas.microsoft.com/office/drawing/2014/main" id="{B842C955-B4D7-4543-BA89-A5B653F834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240" y="697573"/>
            <a:ext cx="7116240" cy="5692992"/>
          </a:xfrm>
          <a:prstGeom prst="rect">
            <a:avLst/>
          </a:prstGeom>
        </p:spPr>
      </p:pic>
      <p:pic>
        <p:nvPicPr>
          <p:cNvPr id="21" name="Picture 20" descr="A picture containing drawing&#10;&#10;Description automatically generated">
            <a:extLst>
              <a:ext uri="{FF2B5EF4-FFF2-40B4-BE49-F238E27FC236}">
                <a16:creationId xmlns:a16="http://schemas.microsoft.com/office/drawing/2014/main" id="{EC1F29E0-7A69-4CAB-B1FF-F50D0A3F4A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528" y="4754838"/>
            <a:ext cx="1072952" cy="1072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507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0CF955E-29C6-46B5-91EC-A9A5EC17F2AF}"/>
              </a:ext>
            </a:extLst>
          </p:cNvPr>
          <p:cNvSpPr txBox="1">
            <a:spLocks/>
          </p:cNvSpPr>
          <p:nvPr/>
        </p:nvSpPr>
        <p:spPr>
          <a:xfrm>
            <a:off x="497686" y="162316"/>
            <a:ext cx="10225530" cy="9760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current system – </a:t>
            </a:r>
            <a:r>
              <a:rPr lang="en-US" sz="4000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boca</a:t>
            </a:r>
            <a:r>
              <a:rPr lang="en-US" sz="4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4000" dirty="0" err="1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raton</a:t>
            </a:r>
            <a:r>
              <a:rPr lang="en-US" sz="4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website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A5163B-04B4-4561-A330-C266036C8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177" y="1024094"/>
            <a:ext cx="8015646" cy="5251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0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A4BC34-39DD-4D3A-98AE-5A526250B1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616" y="1024467"/>
            <a:ext cx="6680784" cy="545381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0CF955E-29C6-46B5-91EC-A9A5EC17F2AF}"/>
              </a:ext>
            </a:extLst>
          </p:cNvPr>
          <p:cNvSpPr txBox="1">
            <a:spLocks/>
          </p:cNvSpPr>
          <p:nvPr/>
        </p:nvSpPr>
        <p:spPr>
          <a:xfrm>
            <a:off x="497686" y="162316"/>
            <a:ext cx="10225530" cy="9760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000" dirty="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current system</a:t>
            </a:r>
          </a:p>
        </p:txBody>
      </p:sp>
    </p:spTree>
    <p:extLst>
      <p:ext uri="{BB962C8B-B14F-4D97-AF65-F5344CB8AC3E}">
        <p14:creationId xmlns:p14="http://schemas.microsoft.com/office/powerpoint/2010/main" val="1304300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0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E555B2-5E82-479C-88E6-0F2634F9E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702156"/>
            <a:ext cx="7225075" cy="1013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 Simple Solution</a:t>
            </a:r>
            <a:br>
              <a:rPr lang="en-US" dirty="0">
                <a:solidFill>
                  <a:schemeClr val="tx2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endParaRPr lang="en-US" dirty="0">
              <a:solidFill>
                <a:schemeClr val="tx2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1" name="Rectangle 22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E31A1-EBBD-4E07-8433-DABFB81EB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1896533"/>
            <a:ext cx="7225074" cy="3962266"/>
          </a:xfrm>
        </p:spPr>
        <p:txBody>
          <a:bodyPr>
            <a:noAutofit/>
          </a:bodyPr>
          <a:lstStyle/>
          <a:p>
            <a:r>
              <a:rPr lang="en-US" sz="2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User submits a photo to PALM BEACH COUNTY 311</a:t>
            </a:r>
          </a:p>
          <a:p>
            <a:pPr lvl="1"/>
            <a:r>
              <a:rPr lang="en-US" sz="28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PBC311 sends back a URL with a form:</a:t>
            </a:r>
          </a:p>
          <a:p>
            <a:pPr marL="838350" lvl="1" indent="-514350">
              <a:buFont typeface="+mj-lt"/>
              <a:buAutoNum type="arabicPeriod"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Title</a:t>
            </a:r>
          </a:p>
          <a:p>
            <a:pPr marL="838350" lvl="1" indent="-514350">
              <a:buFont typeface="+mj-lt"/>
              <a:buAutoNum type="arabicPeriod"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Current address (or the location pin button)</a:t>
            </a:r>
          </a:p>
          <a:p>
            <a:pPr marL="838350" lvl="1" indent="-514350">
              <a:buFont typeface="+mj-lt"/>
              <a:buAutoNum type="arabicPeriod"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Drop down category</a:t>
            </a:r>
          </a:p>
          <a:p>
            <a:pPr marL="838350" lvl="1" indent="-514350">
              <a:buFont typeface="+mj-lt"/>
              <a:buAutoNum type="arabicPeriod"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Description (optional)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45BC2E-19D3-5D45-8AA2-6D64DC79B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3474" y="702156"/>
            <a:ext cx="3015429" cy="588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995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26B711-3121-40B0-8377-A64F3DC00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5C4D3D-ABBA-4B4E-93E5-01E34371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DDD5E5-0097-4C6C-B266-5732EDA96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97643"/>
            <a:ext cx="3703320" cy="5792922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E555B2-5E82-479C-88E6-0F2634F9E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sz="6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Local</a:t>
            </a:r>
            <a:r>
              <a:rPr lang="en-US" sz="48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govt.</a:t>
            </a:r>
            <a:r>
              <a:rPr lang="en-US" sz="48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6000" dirty="0">
                <a:solidFill>
                  <a:srgbClr val="FFFFFF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view</a:t>
            </a:r>
            <a:endParaRPr lang="en-US" sz="6000" dirty="0">
              <a:solidFill>
                <a:srgbClr val="FFFEFF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E31A1-EBBD-4E07-8433-DABFB81EB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935" y="1037968"/>
            <a:ext cx="7014423" cy="4820832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Eliminates order requests outside of jurisdiction</a:t>
            </a:r>
          </a:p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Increases the number of requests from PBC citizens</a:t>
            </a:r>
          </a:p>
        </p:txBody>
      </p:sp>
    </p:spTree>
    <p:extLst>
      <p:ext uri="{BB962C8B-B14F-4D97-AF65-F5344CB8AC3E}">
        <p14:creationId xmlns:p14="http://schemas.microsoft.com/office/powerpoint/2010/main" val="111960121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">
      <a:dk1>
        <a:srgbClr val="747576"/>
      </a:dk1>
      <a:lt1>
        <a:srgbClr val="FFFFFF"/>
      </a:lt1>
      <a:dk2>
        <a:srgbClr val="747576"/>
      </a:dk2>
      <a:lt2>
        <a:srgbClr val="E8E2E7"/>
      </a:lt2>
      <a:accent1>
        <a:srgbClr val="014C82"/>
      </a:accent1>
      <a:accent2>
        <a:srgbClr val="BAD3E8"/>
      </a:accent2>
      <a:accent3>
        <a:srgbClr val="BAD3E8"/>
      </a:accent3>
      <a:accent4>
        <a:srgbClr val="014C82"/>
      </a:accent4>
      <a:accent5>
        <a:srgbClr val="014C82"/>
      </a:accent5>
      <a:accent6>
        <a:srgbClr val="014C82"/>
      </a:accent6>
      <a:hlink>
        <a:srgbClr val="014C82"/>
      </a:hlink>
      <a:folHlink>
        <a:srgbClr val="014CA7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470</TotalTime>
  <Words>146</Words>
  <Application>Microsoft Office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Franklin Gothic Book</vt:lpstr>
      <vt:lpstr>Franklin Gothic Demi</vt:lpstr>
      <vt:lpstr>Gill Sans MT</vt:lpstr>
      <vt:lpstr>Helvetica Neue</vt:lpstr>
      <vt:lpstr>Wingdings 2</vt:lpstr>
      <vt:lpstr>DividendVTI</vt:lpstr>
      <vt:lpstr>Send text to &lt;palm beach county 3-1-1&gt;</vt:lpstr>
      <vt:lpstr>PowerPoint Presentation</vt:lpstr>
      <vt:lpstr>PowerPoint Presentation</vt:lpstr>
      <vt:lpstr>The engineering and public works office of Palm beach county oversees…</vt:lpstr>
      <vt:lpstr>Municipalities  in palm beach county</vt:lpstr>
      <vt:lpstr>PowerPoint Presentation</vt:lpstr>
      <vt:lpstr>PowerPoint Presentation</vt:lpstr>
      <vt:lpstr>A Simple Solution </vt:lpstr>
      <vt:lpstr>Local govt. view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Send text to &lt;palm beach county 311&gt;</dc:title>
  <dc:creator>Ira Evangelista</dc:creator>
  <cp:lastModifiedBy>Ira Evangelista</cp:lastModifiedBy>
  <cp:revision>11</cp:revision>
  <dcterms:created xsi:type="dcterms:W3CDTF">2019-10-06T04:30:59Z</dcterms:created>
  <dcterms:modified xsi:type="dcterms:W3CDTF">2019-10-06T12:45:38Z</dcterms:modified>
</cp:coreProperties>
</file>